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3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C1D1B-F41F-4BEA-B9D9-B3E0A5027E2E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D7DF-4A7D-4F78-A898-F192F0278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52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C1D1B-F41F-4BEA-B9D9-B3E0A5027E2E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D7DF-4A7D-4F78-A898-F192F0278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51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C1D1B-F41F-4BEA-B9D9-B3E0A5027E2E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D7DF-4A7D-4F78-A898-F192F0278B2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0206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C1D1B-F41F-4BEA-B9D9-B3E0A5027E2E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D7DF-4A7D-4F78-A898-F192F0278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33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C1D1B-F41F-4BEA-B9D9-B3E0A5027E2E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D7DF-4A7D-4F78-A898-F192F0278B2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3775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C1D1B-F41F-4BEA-B9D9-B3E0A5027E2E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D7DF-4A7D-4F78-A898-F192F0278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943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C1D1B-F41F-4BEA-B9D9-B3E0A5027E2E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D7DF-4A7D-4F78-A898-F192F0278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43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C1D1B-F41F-4BEA-B9D9-B3E0A5027E2E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D7DF-4A7D-4F78-A898-F192F0278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482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C1D1B-F41F-4BEA-B9D9-B3E0A5027E2E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D7DF-4A7D-4F78-A898-F192F0278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6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C1D1B-F41F-4BEA-B9D9-B3E0A5027E2E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D7DF-4A7D-4F78-A898-F192F0278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23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C1D1B-F41F-4BEA-B9D9-B3E0A5027E2E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D7DF-4A7D-4F78-A898-F192F0278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69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C1D1B-F41F-4BEA-B9D9-B3E0A5027E2E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D7DF-4A7D-4F78-A898-F192F0278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63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C1D1B-F41F-4BEA-B9D9-B3E0A5027E2E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D7DF-4A7D-4F78-A898-F192F0278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89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C1D1B-F41F-4BEA-B9D9-B3E0A5027E2E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D7DF-4A7D-4F78-A898-F192F0278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77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C1D1B-F41F-4BEA-B9D9-B3E0A5027E2E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D7DF-4A7D-4F78-A898-F192F0278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051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C1D1B-F41F-4BEA-B9D9-B3E0A5027E2E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D7DF-4A7D-4F78-A898-F192F0278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858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C1D1B-F41F-4BEA-B9D9-B3E0A5027E2E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BB5D7DF-4A7D-4F78-A898-F192F0278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48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Science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Electricity</a:t>
            </a:r>
          </a:p>
          <a:p>
            <a:r>
              <a:rPr lang="en-US" sz="2800" dirty="0" smtClean="0"/>
              <a:t>Physics 5: Measuring Current and Voltage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03292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357003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By the end of the lesson you should be able to:</a:t>
            </a:r>
          </a:p>
          <a:p>
            <a:r>
              <a:rPr lang="en-US" altLang="en-US" sz="2800" dirty="0"/>
              <a:t>Calculate current and voltage in all circuits</a:t>
            </a:r>
          </a:p>
          <a:p>
            <a:r>
              <a:rPr lang="en-US" altLang="en-US" sz="2800" dirty="0"/>
              <a:t>Convert between </a:t>
            </a:r>
            <a:r>
              <a:rPr lang="en-US" altLang="en-US" sz="2800" dirty="0" smtClean="0"/>
              <a:t>Amps </a:t>
            </a:r>
            <a:r>
              <a:rPr lang="en-US" altLang="en-US" sz="2800" dirty="0"/>
              <a:t>&amp;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milliAmps</a:t>
            </a:r>
            <a:r>
              <a:rPr lang="en-US" altLang="en-US" sz="2800" dirty="0" smtClean="0"/>
              <a:t>; Volts &amp; </a:t>
            </a:r>
            <a:r>
              <a:rPr lang="en-US" altLang="en-US" sz="2800" dirty="0" err="1" smtClean="0"/>
              <a:t>milliVolts</a:t>
            </a:r>
            <a:r>
              <a:rPr lang="en-US" altLang="en-US" sz="2800" dirty="0" smtClean="0"/>
              <a:t>; Ohms &amp; </a:t>
            </a:r>
            <a:r>
              <a:rPr lang="en-US" altLang="en-US" sz="2800" dirty="0" err="1" smtClean="0"/>
              <a:t>kiloOhms</a:t>
            </a:r>
            <a:endParaRPr lang="en-US" alt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27207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65484" y="613610"/>
            <a:ext cx="9645316" cy="782925"/>
          </a:xfrm>
        </p:spPr>
        <p:txBody>
          <a:bodyPr/>
          <a:lstStyle/>
          <a:p>
            <a:pPr marL="54864">
              <a:defRPr/>
            </a:pPr>
            <a:r>
              <a:rPr lang="en-US" dirty="0"/>
              <a:t>Ammeters and Voltmeters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1828800"/>
            <a:ext cx="8534400" cy="4038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b="1" u="sng" dirty="0" smtClean="0"/>
              <a:t>Ammeters</a:t>
            </a:r>
            <a:r>
              <a:rPr lang="en-US" altLang="en-US" sz="2800" dirty="0" smtClean="0"/>
              <a:t> are put into circuits in SERIES</a:t>
            </a:r>
          </a:p>
          <a:p>
            <a:pPr eaLnBrk="1" hangingPunct="1"/>
            <a:endParaRPr lang="en-US" altLang="en-US" sz="2800" dirty="0" smtClean="0"/>
          </a:p>
          <a:p>
            <a:pPr eaLnBrk="1" hangingPunct="1"/>
            <a:r>
              <a:rPr lang="en-US" altLang="en-US" sz="2800" b="1" u="sng" dirty="0" smtClean="0"/>
              <a:t>Voltmeters</a:t>
            </a:r>
            <a:r>
              <a:rPr lang="en-US" altLang="en-US" sz="2800" dirty="0" smtClean="0"/>
              <a:t> are put into circuits in PARALLEL</a:t>
            </a:r>
          </a:p>
        </p:txBody>
      </p:sp>
    </p:spTree>
    <p:extLst>
      <p:ext uri="{BB962C8B-B14F-4D97-AF65-F5344CB8AC3E}">
        <p14:creationId xmlns:p14="http://schemas.microsoft.com/office/powerpoint/2010/main" val="154605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60947" y="253536"/>
            <a:ext cx="9849853" cy="1143000"/>
          </a:xfrm>
        </p:spPr>
        <p:txBody>
          <a:bodyPr>
            <a:normAutofit/>
          </a:bodyPr>
          <a:lstStyle/>
          <a:p>
            <a:pPr marL="54864">
              <a:defRPr/>
            </a:pPr>
            <a:r>
              <a:rPr lang="en-US" dirty="0"/>
              <a:t>Conversions: Amps and </a:t>
            </a:r>
            <a:r>
              <a:rPr lang="en-US" dirty="0" err="1" smtClean="0"/>
              <a:t>MilliAmps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77334" y="1396537"/>
            <a:ext cx="8596668" cy="464482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b="1" u="sng" dirty="0" smtClean="0"/>
              <a:t>Amps</a:t>
            </a:r>
            <a:r>
              <a:rPr lang="en-US" altLang="en-US" sz="2800" dirty="0" smtClean="0"/>
              <a:t> (A) are too big for </a:t>
            </a:r>
            <a:r>
              <a:rPr lang="en-US" altLang="en-US" sz="2800" dirty="0" smtClean="0"/>
              <a:t>many </a:t>
            </a:r>
            <a:r>
              <a:rPr lang="en-US" altLang="en-US" sz="2800" dirty="0" smtClean="0"/>
              <a:t>appliances so we use a smaller unit called </a:t>
            </a:r>
            <a:r>
              <a:rPr lang="en-US" altLang="en-US" sz="2800" b="1" u="sng" dirty="0" err="1" smtClean="0"/>
              <a:t>milliAmps</a:t>
            </a:r>
            <a:r>
              <a:rPr lang="en-US" altLang="en-US" sz="2800" b="1" u="sng" dirty="0" smtClean="0"/>
              <a:t> </a:t>
            </a:r>
            <a:r>
              <a:rPr lang="en-US" altLang="en-US" sz="2800" dirty="0" smtClean="0"/>
              <a:t>(mA)</a:t>
            </a:r>
          </a:p>
          <a:p>
            <a:pPr eaLnBrk="1" hangingPunct="1"/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There are 1000 mA in every A</a:t>
            </a:r>
          </a:p>
          <a:p>
            <a:pPr eaLnBrk="1" hangingPunct="1"/>
            <a:r>
              <a:rPr lang="en-US" altLang="en-US" sz="2800" dirty="0" smtClean="0"/>
              <a:t>So 3.5 A = 3500 mA (we moved the decimal 3 times to the right)</a:t>
            </a:r>
          </a:p>
        </p:txBody>
      </p:sp>
    </p:spTree>
    <p:extLst>
      <p:ext uri="{BB962C8B-B14F-4D97-AF65-F5344CB8AC3E}">
        <p14:creationId xmlns:p14="http://schemas.microsoft.com/office/powerpoint/2010/main" val="35227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17358" y="253536"/>
            <a:ext cx="9693442" cy="1143000"/>
          </a:xfrm>
        </p:spPr>
        <p:txBody>
          <a:bodyPr/>
          <a:lstStyle/>
          <a:p>
            <a:pPr marL="54864">
              <a:defRPr/>
            </a:pPr>
            <a:r>
              <a:rPr lang="en-US" dirty="0"/>
              <a:t>Practice Conversions: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77334" y="1752601"/>
            <a:ext cx="8596668" cy="4204063"/>
          </a:xfrm>
        </p:spPr>
        <p:txBody>
          <a:bodyPr>
            <a:normAutofit/>
          </a:bodyPr>
          <a:lstStyle/>
          <a:p>
            <a:pPr marL="590550" indent="-590550">
              <a:buFont typeface="Wingdings" panose="05000000000000000000" pitchFamily="2" charset="2"/>
              <a:buAutoNum type="arabicPeriod"/>
            </a:pPr>
            <a:r>
              <a:rPr lang="en-US" altLang="en-US" sz="2800" dirty="0" smtClean="0"/>
              <a:t>17.25 A</a:t>
            </a:r>
          </a:p>
          <a:p>
            <a:pPr marL="590550" indent="-590550">
              <a:buFont typeface="Wingdings" panose="05000000000000000000" pitchFamily="2" charset="2"/>
              <a:buAutoNum type="arabicPeriod"/>
            </a:pPr>
            <a:r>
              <a:rPr lang="en-US" altLang="en-US" sz="2800" dirty="0" smtClean="0"/>
              <a:t>0.61 A</a:t>
            </a:r>
          </a:p>
          <a:p>
            <a:pPr marL="590550" indent="-590550">
              <a:buFont typeface="Wingdings" panose="05000000000000000000" pitchFamily="2" charset="2"/>
              <a:buAutoNum type="arabicPeriod"/>
            </a:pPr>
            <a:r>
              <a:rPr lang="en-US" altLang="en-US" sz="2800" dirty="0" smtClean="0"/>
              <a:t>0.000011 A</a:t>
            </a:r>
          </a:p>
          <a:p>
            <a:pPr marL="590550" indent="-590550">
              <a:buFont typeface="Wingdings" panose="05000000000000000000" pitchFamily="2" charset="2"/>
              <a:buAutoNum type="arabicPeriod"/>
            </a:pPr>
            <a:r>
              <a:rPr lang="en-US" altLang="en-US" sz="2800" dirty="0" smtClean="0"/>
              <a:t>1419 mA</a:t>
            </a:r>
          </a:p>
          <a:p>
            <a:pPr marL="590550" indent="-590550">
              <a:buFont typeface="Wingdings" panose="05000000000000000000" pitchFamily="2" charset="2"/>
              <a:buAutoNum type="arabicPeriod"/>
            </a:pPr>
            <a:r>
              <a:rPr lang="en-US" altLang="en-US" sz="2800" dirty="0" smtClean="0"/>
              <a:t>37805 mA</a:t>
            </a:r>
          </a:p>
          <a:p>
            <a:pPr marL="590550" indent="-590550">
              <a:buFont typeface="Wingdings" panose="05000000000000000000" pitchFamily="2" charset="2"/>
              <a:buAutoNum type="arabicPeriod"/>
            </a:pPr>
            <a:r>
              <a:rPr lang="en-US" altLang="en-US" sz="2800" dirty="0" smtClean="0"/>
              <a:t>6 mA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659086" y="1543595"/>
            <a:ext cx="2133600" cy="372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</a:rPr>
              <a:t>17250 mA</a:t>
            </a:r>
          </a:p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</a:rPr>
              <a:t>610 mA</a:t>
            </a:r>
          </a:p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</a:rPr>
              <a:t>0.011 mA</a:t>
            </a:r>
          </a:p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</a:rPr>
              <a:t>1.419 A</a:t>
            </a:r>
          </a:p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</a:rPr>
              <a:t>37.805 A</a:t>
            </a:r>
          </a:p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</a:rPr>
              <a:t>0.006 A</a:t>
            </a:r>
          </a:p>
        </p:txBody>
      </p:sp>
    </p:spTree>
    <p:extLst>
      <p:ext uri="{BB962C8B-B14F-4D97-AF65-F5344CB8AC3E}">
        <p14:creationId xmlns:p14="http://schemas.microsoft.com/office/powerpoint/2010/main" val="421712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04949" y="253536"/>
            <a:ext cx="9805851" cy="1143000"/>
          </a:xfrm>
        </p:spPr>
        <p:txBody>
          <a:bodyPr/>
          <a:lstStyle/>
          <a:p>
            <a:pPr marL="54864">
              <a:defRPr/>
            </a:pPr>
            <a:r>
              <a:rPr lang="en-US" dirty="0"/>
              <a:t>Circuit Calculations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04949" y="1396537"/>
            <a:ext cx="9379131" cy="4808320"/>
          </a:xfrm>
        </p:spPr>
        <p:txBody>
          <a:bodyPr>
            <a:normAutofit/>
          </a:bodyPr>
          <a:lstStyle/>
          <a:p>
            <a:pPr marL="590550" indent="-590550">
              <a:buFont typeface="Wingdings" panose="05000000000000000000" pitchFamily="2" charset="2"/>
              <a:buAutoNum type="arabicPeriod"/>
            </a:pPr>
            <a:r>
              <a:rPr lang="en-US" altLang="en-US" sz="2800" dirty="0" smtClean="0"/>
              <a:t>Parallel 2 paths: I</a:t>
            </a:r>
            <a:r>
              <a:rPr lang="en-US" altLang="en-US" sz="2800" baseline="-16000" dirty="0" smtClean="0"/>
              <a:t>T</a:t>
            </a:r>
            <a:r>
              <a:rPr lang="en-US" altLang="en-US" sz="2800" dirty="0" smtClean="0"/>
              <a:t> = 300 mA </a:t>
            </a:r>
            <a:r>
              <a:rPr lang="en-US" altLang="en-US" sz="2800" dirty="0" smtClean="0"/>
              <a:t>and </a:t>
            </a:r>
            <a:r>
              <a:rPr lang="en-US" altLang="en-US" sz="2800" dirty="0" smtClean="0"/>
              <a:t>I</a:t>
            </a:r>
            <a:r>
              <a:rPr lang="en-US" altLang="en-US" sz="2800" baseline="-16000" dirty="0" smtClean="0"/>
              <a:t>1</a:t>
            </a:r>
            <a:r>
              <a:rPr lang="en-US" altLang="en-US" sz="2800" dirty="0" smtClean="0"/>
              <a:t> = 150 mA, what is I</a:t>
            </a:r>
            <a:r>
              <a:rPr lang="en-US" altLang="en-US" sz="2800" baseline="-16000" dirty="0" smtClean="0"/>
              <a:t>2</a:t>
            </a:r>
            <a:r>
              <a:rPr lang="en-US" altLang="en-US" sz="2800" dirty="0" smtClean="0"/>
              <a:t>?</a:t>
            </a:r>
          </a:p>
          <a:p>
            <a:pPr marL="590550" indent="-590550">
              <a:buFont typeface="Wingdings" panose="05000000000000000000" pitchFamily="2" charset="2"/>
              <a:buAutoNum type="arabicPeriod"/>
            </a:pPr>
            <a:r>
              <a:rPr lang="en-US" altLang="en-US" sz="2800" dirty="0" smtClean="0"/>
              <a:t>Parallel 3 paths: each path has a current of 150 mA, what is I</a:t>
            </a:r>
            <a:r>
              <a:rPr lang="en-US" altLang="en-US" sz="2800" baseline="-16000" dirty="0" smtClean="0"/>
              <a:t>T</a:t>
            </a:r>
            <a:r>
              <a:rPr lang="en-US" altLang="en-US" sz="2800" dirty="0" smtClean="0"/>
              <a:t>?</a:t>
            </a:r>
          </a:p>
          <a:p>
            <a:pPr marL="590550" indent="-590550">
              <a:buFont typeface="Wingdings" panose="05000000000000000000" pitchFamily="2" charset="2"/>
              <a:buAutoNum type="arabicPeriod"/>
            </a:pPr>
            <a:r>
              <a:rPr lang="en-US" altLang="en-US" sz="2800" dirty="0" smtClean="0"/>
              <a:t>Parallel 4 paths: I</a:t>
            </a:r>
            <a:r>
              <a:rPr lang="en-US" altLang="en-US" sz="2800" baseline="-16000" dirty="0" smtClean="0"/>
              <a:t>1 </a:t>
            </a:r>
            <a:r>
              <a:rPr lang="en-US" altLang="en-US" sz="2800" dirty="0" smtClean="0"/>
              <a:t>= 1.5 A, I</a:t>
            </a:r>
            <a:r>
              <a:rPr lang="en-US" altLang="en-US" sz="2800" baseline="-16000" dirty="0" smtClean="0"/>
              <a:t>2</a:t>
            </a:r>
            <a:r>
              <a:rPr lang="en-US" altLang="en-US" sz="2800" dirty="0" smtClean="0"/>
              <a:t> = 0.35 A, </a:t>
            </a:r>
            <a:r>
              <a:rPr lang="en-US" altLang="en-US" sz="2800" dirty="0" smtClean="0"/>
              <a:t>I</a:t>
            </a:r>
            <a:r>
              <a:rPr lang="en-US" altLang="en-US" sz="2800" baseline="-16000" dirty="0" smtClean="0"/>
              <a:t>3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= 650 mA and I</a:t>
            </a:r>
            <a:r>
              <a:rPr lang="en-US" altLang="en-US" sz="2800" baseline="-16000" dirty="0" smtClean="0"/>
              <a:t>4</a:t>
            </a:r>
            <a:r>
              <a:rPr lang="en-US" altLang="en-US" sz="2800" dirty="0" smtClean="0"/>
              <a:t> = 5 mA, what is I</a:t>
            </a:r>
            <a:r>
              <a:rPr lang="en-US" altLang="en-US" sz="2800" baseline="-16000" dirty="0" smtClean="0"/>
              <a:t>T</a:t>
            </a:r>
            <a:r>
              <a:rPr lang="en-US" altLang="en-US" sz="2800" dirty="0" smtClean="0"/>
              <a:t>? </a:t>
            </a:r>
          </a:p>
          <a:p>
            <a:pPr marL="590550" indent="-590550">
              <a:buFont typeface="Wingdings" panose="05000000000000000000" pitchFamily="2" charset="2"/>
              <a:buAutoNum type="arabicPeriod"/>
            </a:pP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6165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Conversions: Volts and </a:t>
            </a:r>
            <a:r>
              <a:rPr lang="en-US" dirty="0" err="1" smtClean="0"/>
              <a:t>milliVolts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2233"/>
            <a:ext cx="8596668" cy="442913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Exactly the same as Amps and </a:t>
            </a:r>
            <a:r>
              <a:rPr lang="en-US" sz="2800" dirty="0" err="1" smtClean="0"/>
              <a:t>milliAmps</a:t>
            </a:r>
            <a:r>
              <a:rPr lang="en-US" sz="2800" dirty="0" smtClean="0"/>
              <a:t>!</a:t>
            </a:r>
          </a:p>
          <a:p>
            <a:r>
              <a:rPr lang="en-US" altLang="en-US" sz="2800" dirty="0"/>
              <a:t>There are 1000 </a:t>
            </a:r>
            <a:r>
              <a:rPr lang="en-US" altLang="en-US" sz="2800" dirty="0" smtClean="0"/>
              <a:t>mV </a:t>
            </a:r>
            <a:r>
              <a:rPr lang="en-US" altLang="en-US" sz="2800" dirty="0"/>
              <a:t>in every </a:t>
            </a:r>
            <a:r>
              <a:rPr lang="en-US" altLang="en-US" sz="2800" dirty="0" smtClean="0"/>
              <a:t>V</a:t>
            </a:r>
            <a:endParaRPr lang="en-US" altLang="en-US" sz="2800" dirty="0"/>
          </a:p>
          <a:p>
            <a:r>
              <a:rPr lang="en-US" altLang="en-US" sz="2800" dirty="0"/>
              <a:t>So </a:t>
            </a:r>
            <a:r>
              <a:rPr lang="en-US" altLang="en-US" sz="2800" dirty="0" smtClean="0"/>
              <a:t>7.5 V </a:t>
            </a:r>
            <a:r>
              <a:rPr lang="en-US" altLang="en-US" sz="2800" dirty="0"/>
              <a:t>= </a:t>
            </a:r>
            <a:r>
              <a:rPr lang="en-US" altLang="en-US" sz="2800" dirty="0" smtClean="0"/>
              <a:t>7500 mV </a:t>
            </a:r>
            <a:r>
              <a:rPr lang="en-US" altLang="en-US" sz="2800" dirty="0"/>
              <a:t>(we moved the decimal 3 times to the right)</a:t>
            </a:r>
          </a:p>
          <a:p>
            <a:endParaRPr lang="en-US" sz="2800" dirty="0" smtClean="0"/>
          </a:p>
          <a:p>
            <a:r>
              <a:rPr lang="en-US" sz="2800" dirty="0" smtClean="0"/>
              <a:t>EX: 450 mV = 0.45 V</a:t>
            </a:r>
            <a:endParaRPr lang="en-US" sz="2400" dirty="0" smtClean="0"/>
          </a:p>
          <a:p>
            <a:pPr marL="0" indent="0">
              <a:buNone/>
            </a:pPr>
            <a:r>
              <a:rPr lang="en-US" sz="2800" dirty="0" smtClean="0"/>
              <a:t>		825 V = 0.825 mV</a:t>
            </a:r>
          </a:p>
        </p:txBody>
      </p:sp>
    </p:spTree>
    <p:extLst>
      <p:ext uri="{BB962C8B-B14F-4D97-AF65-F5344CB8AC3E}">
        <p14:creationId xmlns:p14="http://schemas.microsoft.com/office/powerpoint/2010/main" val="2836526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Conversions: Ohms and </a:t>
            </a:r>
            <a:r>
              <a:rPr lang="en-US" dirty="0" err="1"/>
              <a:t>k</a:t>
            </a:r>
            <a:r>
              <a:rPr lang="en-US" dirty="0" err="1" smtClean="0"/>
              <a:t>iloOhms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2233"/>
            <a:ext cx="8596668" cy="4429130"/>
          </a:xfrm>
        </p:spPr>
        <p:txBody>
          <a:bodyPr>
            <a:normAutofit/>
          </a:bodyPr>
          <a:lstStyle/>
          <a:p>
            <a:r>
              <a:rPr lang="en-US" altLang="en-US" sz="2800" i="1" dirty="0" smtClean="0">
                <a:solidFill>
                  <a:srgbClr val="FF0000"/>
                </a:solidFill>
              </a:rPr>
              <a:t>We will learn more about Ohms and resistance next class but…</a:t>
            </a:r>
          </a:p>
          <a:p>
            <a:r>
              <a:rPr lang="en-US" altLang="en-US" sz="2800" b="1" u="sng" dirty="0" smtClean="0"/>
              <a:t>Ohms</a:t>
            </a:r>
            <a:r>
              <a:rPr lang="en-US" altLang="en-US" sz="2800" dirty="0" smtClean="0"/>
              <a:t> (</a:t>
            </a:r>
            <a:r>
              <a:rPr lang="el-GR" altLang="en-US" sz="2800" dirty="0" smtClean="0"/>
              <a:t>Ω</a:t>
            </a:r>
            <a:r>
              <a:rPr lang="en-US" altLang="en-US" sz="2800" dirty="0" smtClean="0"/>
              <a:t>) </a:t>
            </a:r>
            <a:r>
              <a:rPr lang="en-US" altLang="en-US" sz="2800" dirty="0"/>
              <a:t>are too </a:t>
            </a:r>
            <a:r>
              <a:rPr lang="en-US" altLang="en-US" sz="2800" dirty="0" smtClean="0"/>
              <a:t>small </a:t>
            </a:r>
            <a:r>
              <a:rPr lang="en-US" altLang="en-US" sz="2800" dirty="0"/>
              <a:t>for </a:t>
            </a:r>
            <a:r>
              <a:rPr lang="en-US" altLang="en-US" sz="2800" dirty="0" smtClean="0"/>
              <a:t>many </a:t>
            </a:r>
            <a:r>
              <a:rPr lang="en-US" altLang="en-US" sz="2800" dirty="0"/>
              <a:t>appliances so we use a </a:t>
            </a:r>
            <a:r>
              <a:rPr lang="en-US" altLang="en-US" sz="2800" dirty="0" smtClean="0"/>
              <a:t>larger </a:t>
            </a:r>
            <a:r>
              <a:rPr lang="en-US" altLang="en-US" sz="2800" dirty="0"/>
              <a:t>unit called </a:t>
            </a:r>
            <a:r>
              <a:rPr lang="en-US" altLang="en-US" sz="2800" b="1" u="sng" dirty="0" err="1" smtClean="0"/>
              <a:t>kiloOhm</a:t>
            </a:r>
            <a:r>
              <a:rPr lang="en-US" altLang="en-US" sz="2800" b="1" u="sng" dirty="0" smtClean="0"/>
              <a:t> </a:t>
            </a:r>
            <a:r>
              <a:rPr lang="en-US" altLang="en-US" sz="2800" dirty="0" smtClean="0"/>
              <a:t>(k</a:t>
            </a:r>
            <a:r>
              <a:rPr lang="el-GR" altLang="en-US" sz="2800" dirty="0" smtClean="0"/>
              <a:t>Ω</a:t>
            </a:r>
            <a:r>
              <a:rPr lang="en-US" altLang="en-US" sz="2800" dirty="0" smtClean="0"/>
              <a:t>)</a:t>
            </a:r>
            <a:endParaRPr lang="en-US" altLang="en-US" sz="2800" dirty="0"/>
          </a:p>
          <a:p>
            <a:endParaRPr lang="en-US" altLang="en-US" sz="2800" dirty="0"/>
          </a:p>
          <a:p>
            <a:r>
              <a:rPr lang="en-US" altLang="en-US" sz="2800" dirty="0"/>
              <a:t>There are 1000 </a:t>
            </a:r>
            <a:r>
              <a:rPr lang="el-GR" altLang="en-US" sz="2800" dirty="0"/>
              <a:t>Ω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in every </a:t>
            </a:r>
            <a:r>
              <a:rPr lang="en-US" altLang="en-US" sz="2800" dirty="0" smtClean="0"/>
              <a:t>k</a:t>
            </a:r>
            <a:r>
              <a:rPr lang="el-GR" altLang="en-US" sz="2800" dirty="0" smtClean="0"/>
              <a:t>Ω</a:t>
            </a:r>
            <a:endParaRPr lang="en-US" altLang="en-US" sz="2800" dirty="0"/>
          </a:p>
          <a:p>
            <a:r>
              <a:rPr lang="en-US" altLang="en-US" sz="2800" dirty="0"/>
              <a:t>So </a:t>
            </a:r>
            <a:r>
              <a:rPr lang="en-US" altLang="en-US" sz="2800" dirty="0" smtClean="0"/>
              <a:t> 150</a:t>
            </a:r>
            <a:r>
              <a:rPr lang="el-GR" altLang="en-US" sz="2800" dirty="0"/>
              <a:t> Ω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= </a:t>
            </a:r>
            <a:r>
              <a:rPr lang="en-US" altLang="en-US" sz="2800" dirty="0" smtClean="0"/>
              <a:t>0.15 k</a:t>
            </a:r>
            <a:r>
              <a:rPr lang="el-GR" altLang="en-US" sz="2800" dirty="0" smtClean="0"/>
              <a:t>Ω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(we moved the decimal 3 times to the </a:t>
            </a:r>
            <a:r>
              <a:rPr lang="en-US" altLang="en-US" sz="2800" dirty="0" smtClean="0"/>
              <a:t>left)</a:t>
            </a:r>
            <a:endParaRPr lang="en-US" alt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9719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17358" y="253536"/>
            <a:ext cx="9693442" cy="1143000"/>
          </a:xfrm>
        </p:spPr>
        <p:txBody>
          <a:bodyPr/>
          <a:lstStyle/>
          <a:p>
            <a:pPr marL="54864">
              <a:defRPr/>
            </a:pPr>
            <a:r>
              <a:rPr lang="en-US" dirty="0"/>
              <a:t>Practice Conversions: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77334" y="1752601"/>
            <a:ext cx="8596668" cy="4204063"/>
          </a:xfrm>
        </p:spPr>
        <p:txBody>
          <a:bodyPr>
            <a:normAutofit/>
          </a:bodyPr>
          <a:lstStyle/>
          <a:p>
            <a:pPr marL="590550" indent="-590550">
              <a:buFont typeface="Wingdings" panose="05000000000000000000" pitchFamily="2" charset="2"/>
              <a:buAutoNum type="arabicPeriod"/>
            </a:pPr>
            <a:r>
              <a:rPr lang="en-US" altLang="en-US" sz="2800" dirty="0" smtClean="0"/>
              <a:t>4670 </a:t>
            </a:r>
            <a:r>
              <a:rPr lang="el-GR" altLang="en-US" sz="2800" dirty="0"/>
              <a:t>Ω</a:t>
            </a:r>
            <a:endParaRPr lang="en-US" altLang="en-US" sz="2800" dirty="0" smtClean="0"/>
          </a:p>
          <a:p>
            <a:pPr marL="590550" indent="-590550">
              <a:buFont typeface="Wingdings" panose="05000000000000000000" pitchFamily="2" charset="2"/>
              <a:buAutoNum type="arabicPeriod"/>
            </a:pPr>
            <a:r>
              <a:rPr lang="en-US" altLang="en-US" sz="2800" dirty="0" smtClean="0"/>
              <a:t>900 </a:t>
            </a:r>
            <a:r>
              <a:rPr lang="el-GR" altLang="en-US" sz="2800" dirty="0"/>
              <a:t>Ω</a:t>
            </a:r>
            <a:endParaRPr lang="en-US" altLang="en-US" sz="2800" dirty="0" smtClean="0"/>
          </a:p>
          <a:p>
            <a:pPr marL="590550" indent="-590550">
              <a:buFont typeface="Wingdings" panose="05000000000000000000" pitchFamily="2" charset="2"/>
              <a:buAutoNum type="arabicPeriod"/>
            </a:pPr>
            <a:r>
              <a:rPr lang="en-US" altLang="en-US" sz="2800" dirty="0" smtClean="0"/>
              <a:t>56 500 </a:t>
            </a:r>
            <a:r>
              <a:rPr lang="el-GR" altLang="en-US" sz="2800" dirty="0"/>
              <a:t>Ω</a:t>
            </a:r>
            <a:endParaRPr lang="en-US" altLang="en-US" sz="2800" dirty="0" smtClean="0"/>
          </a:p>
          <a:p>
            <a:pPr marL="590550" indent="-590550">
              <a:buFont typeface="Wingdings" panose="05000000000000000000" pitchFamily="2" charset="2"/>
              <a:buAutoNum type="arabicPeriod"/>
            </a:pPr>
            <a:r>
              <a:rPr lang="en-US" altLang="en-US" sz="2800" dirty="0" smtClean="0"/>
              <a:t>8.5 k</a:t>
            </a:r>
            <a:r>
              <a:rPr lang="el-GR" altLang="en-US" sz="2800" dirty="0" smtClean="0"/>
              <a:t>Ω</a:t>
            </a:r>
            <a:endParaRPr lang="en-US" altLang="en-US" sz="2800" dirty="0" smtClean="0"/>
          </a:p>
          <a:p>
            <a:pPr marL="590550" indent="-590550">
              <a:buFont typeface="Wingdings" panose="05000000000000000000" pitchFamily="2" charset="2"/>
              <a:buAutoNum type="arabicPeriod"/>
            </a:pPr>
            <a:r>
              <a:rPr lang="en-US" altLang="en-US" sz="2800" dirty="0" smtClean="0"/>
              <a:t>0.9 k</a:t>
            </a:r>
            <a:r>
              <a:rPr lang="el-GR" altLang="en-US" sz="2800" dirty="0" smtClean="0"/>
              <a:t>Ω</a:t>
            </a:r>
            <a:endParaRPr lang="en-US" altLang="en-US" sz="2800" dirty="0" smtClean="0"/>
          </a:p>
          <a:p>
            <a:pPr marL="590550" indent="-590550">
              <a:buFont typeface="Wingdings" panose="05000000000000000000" pitchFamily="2" charset="2"/>
              <a:buAutoNum type="arabicPeriod"/>
            </a:pPr>
            <a:r>
              <a:rPr lang="en-US" altLang="en-US" sz="2800" dirty="0" smtClean="0"/>
              <a:t>24.8 k</a:t>
            </a:r>
            <a:r>
              <a:rPr lang="el-GR" altLang="en-US" sz="2800" dirty="0" smtClean="0"/>
              <a:t>Ω</a:t>
            </a:r>
            <a:endParaRPr lang="en-US" altLang="en-US" sz="2800" dirty="0" smtClean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659086" y="1543595"/>
            <a:ext cx="2133600" cy="372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FF0000"/>
                </a:solidFill>
              </a:rPr>
              <a:t>4.67 k</a:t>
            </a:r>
            <a:r>
              <a:rPr lang="el-GR" altLang="en-US" sz="2800" dirty="0" smtClean="0">
                <a:solidFill>
                  <a:srgbClr val="FF0000"/>
                </a:solidFill>
              </a:rPr>
              <a:t>Ω</a:t>
            </a:r>
            <a:endParaRPr lang="en-US" altLang="en-US" sz="28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FF0000"/>
                </a:solidFill>
              </a:rPr>
              <a:t>0.9 k</a:t>
            </a:r>
            <a:r>
              <a:rPr lang="el-GR" altLang="en-US" sz="2800" dirty="0" smtClean="0">
                <a:solidFill>
                  <a:srgbClr val="FF0000"/>
                </a:solidFill>
              </a:rPr>
              <a:t>Ω</a:t>
            </a:r>
            <a:endParaRPr lang="en-US" altLang="en-US" sz="28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FF0000"/>
                </a:solidFill>
              </a:rPr>
              <a:t>56.5 k</a:t>
            </a:r>
            <a:r>
              <a:rPr lang="el-GR" altLang="en-US" sz="2800" dirty="0" smtClean="0">
                <a:solidFill>
                  <a:srgbClr val="FF0000"/>
                </a:solidFill>
              </a:rPr>
              <a:t>Ω</a:t>
            </a:r>
            <a:endParaRPr lang="en-US" altLang="en-US" sz="2800" dirty="0" smtClean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FF0000"/>
                </a:solidFill>
              </a:rPr>
              <a:t>8500 </a:t>
            </a:r>
            <a:r>
              <a:rPr lang="el-GR" altLang="en-US" sz="2800" dirty="0">
                <a:solidFill>
                  <a:srgbClr val="FF0000"/>
                </a:solidFill>
              </a:rPr>
              <a:t>Ω</a:t>
            </a:r>
            <a:endParaRPr lang="en-US" altLang="en-US" sz="2800" dirty="0" smtClean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FF0000"/>
                </a:solidFill>
              </a:rPr>
              <a:t>900 </a:t>
            </a:r>
            <a:r>
              <a:rPr lang="el-GR" altLang="en-US" sz="2800" dirty="0">
                <a:solidFill>
                  <a:srgbClr val="FF0000"/>
                </a:solidFill>
              </a:rPr>
              <a:t>Ω</a:t>
            </a:r>
            <a:endParaRPr lang="en-US" altLang="en-US" sz="28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FF0000"/>
                </a:solidFill>
              </a:rPr>
              <a:t>24 800 </a:t>
            </a:r>
            <a:r>
              <a:rPr lang="el-GR" altLang="en-US" sz="2800" dirty="0">
                <a:solidFill>
                  <a:srgbClr val="FF0000"/>
                </a:solidFill>
              </a:rPr>
              <a:t>Ω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77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2181</TotalTime>
  <Words>346</Words>
  <Application>Microsoft Office PowerPoint</Application>
  <PresentationFormat>Widescreen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Wingdings</vt:lpstr>
      <vt:lpstr>Wingdings 3</vt:lpstr>
      <vt:lpstr>Facet</vt:lpstr>
      <vt:lpstr>Science 9</vt:lpstr>
      <vt:lpstr>Objectives</vt:lpstr>
      <vt:lpstr>Ammeters and Voltmeters</vt:lpstr>
      <vt:lpstr>Conversions: Amps and MilliAmps</vt:lpstr>
      <vt:lpstr>Practice Conversions:</vt:lpstr>
      <vt:lpstr>Circuit Calculations</vt:lpstr>
      <vt:lpstr>Conversions: Volts and milliVolts</vt:lpstr>
      <vt:lpstr>Conversions: Ohms and kiloOhms</vt:lpstr>
      <vt:lpstr>Practice Conversions: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9</dc:title>
  <dc:creator>Amy Nickel</dc:creator>
  <cp:lastModifiedBy>Amy Nickel</cp:lastModifiedBy>
  <cp:revision>7</cp:revision>
  <dcterms:created xsi:type="dcterms:W3CDTF">2018-10-24T15:38:50Z</dcterms:created>
  <dcterms:modified xsi:type="dcterms:W3CDTF">2018-10-26T04:00:22Z</dcterms:modified>
</cp:coreProperties>
</file>