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E2F34F-B151-4CC9-BF3E-C28E70DA68C4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D8BD2E-B352-49B8-94F1-9629C77B275D}">
      <dgm:prSet phldrT="[Text]"/>
      <dgm:spPr/>
      <dgm:t>
        <a:bodyPr/>
        <a:lstStyle/>
        <a:p>
          <a:r>
            <a:rPr lang="en-US" dirty="0" smtClean="0"/>
            <a:t>Gas</a:t>
          </a:r>
          <a:endParaRPr lang="en-US" dirty="0"/>
        </a:p>
      </dgm:t>
    </dgm:pt>
    <dgm:pt modelId="{74093555-D395-472F-A67E-871A8862F956}" type="parTrans" cxnId="{127DDB6E-6ADB-4798-9C18-CECFD705831B}">
      <dgm:prSet/>
      <dgm:spPr/>
      <dgm:t>
        <a:bodyPr/>
        <a:lstStyle/>
        <a:p>
          <a:endParaRPr lang="en-US"/>
        </a:p>
      </dgm:t>
    </dgm:pt>
    <dgm:pt modelId="{50A5AF5D-D8B8-42FA-8F13-94D76B2B5F5B}" type="sibTrans" cxnId="{127DDB6E-6ADB-4798-9C18-CECFD705831B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condensation</a:t>
          </a:r>
          <a:endParaRPr lang="en-US" dirty="0">
            <a:solidFill>
              <a:schemeClr val="tx1"/>
            </a:solidFill>
          </a:endParaRPr>
        </a:p>
      </dgm:t>
    </dgm:pt>
    <dgm:pt modelId="{509D327E-3161-4E61-80A5-77BAEED1B0C1}">
      <dgm:prSet phldrT="[Text]"/>
      <dgm:spPr/>
      <dgm:t>
        <a:bodyPr/>
        <a:lstStyle/>
        <a:p>
          <a:r>
            <a:rPr lang="en-US" dirty="0" smtClean="0"/>
            <a:t>Liquid</a:t>
          </a:r>
          <a:endParaRPr lang="en-US" dirty="0"/>
        </a:p>
      </dgm:t>
    </dgm:pt>
    <dgm:pt modelId="{04757349-9149-4BDA-9D41-0688A1677958}" type="parTrans" cxnId="{EAAAC7F4-607B-402C-8236-15829375E3C5}">
      <dgm:prSet/>
      <dgm:spPr/>
      <dgm:t>
        <a:bodyPr/>
        <a:lstStyle/>
        <a:p>
          <a:endParaRPr lang="en-US"/>
        </a:p>
      </dgm:t>
    </dgm:pt>
    <dgm:pt modelId="{5FA37788-486B-4A1B-B31B-FEC164916F60}" type="sibTrans" cxnId="{EAAAC7F4-607B-402C-8236-15829375E3C5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Freezing</a:t>
          </a:r>
          <a:endParaRPr lang="en-US" dirty="0">
            <a:solidFill>
              <a:schemeClr val="tx1"/>
            </a:solidFill>
          </a:endParaRPr>
        </a:p>
      </dgm:t>
    </dgm:pt>
    <dgm:pt modelId="{E955DF35-1960-4040-9BD2-DC6D6750C310}">
      <dgm:prSet phldrT="[Text]"/>
      <dgm:spPr/>
      <dgm:t>
        <a:bodyPr/>
        <a:lstStyle/>
        <a:p>
          <a:r>
            <a:rPr lang="en-US" dirty="0" smtClean="0"/>
            <a:t>Solid</a:t>
          </a:r>
          <a:endParaRPr lang="en-US" dirty="0"/>
        </a:p>
      </dgm:t>
    </dgm:pt>
    <dgm:pt modelId="{E85C3474-A75B-4FA7-BCB6-F353E4078DE3}" type="parTrans" cxnId="{19574BA3-5E1F-4928-8FA0-04466E3B9D33}">
      <dgm:prSet/>
      <dgm:spPr/>
      <dgm:t>
        <a:bodyPr/>
        <a:lstStyle/>
        <a:p>
          <a:endParaRPr lang="en-US"/>
        </a:p>
      </dgm:t>
    </dgm:pt>
    <dgm:pt modelId="{859A7444-0A71-4C7B-B676-BF9B8E89E3A6}" type="sibTrans" cxnId="{19574BA3-5E1F-4928-8FA0-04466E3B9D33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Sublimation</a:t>
          </a:r>
          <a:endParaRPr lang="en-US" dirty="0">
            <a:solidFill>
              <a:schemeClr val="tx1"/>
            </a:solidFill>
          </a:endParaRPr>
        </a:p>
      </dgm:t>
    </dgm:pt>
    <dgm:pt modelId="{36381730-47D5-4FF7-A667-B51545163079}" type="pres">
      <dgm:prSet presAssocID="{D3E2F34F-B151-4CC9-BF3E-C28E70DA68C4}" presName="Name0" presStyleCnt="0">
        <dgm:presLayoutVars>
          <dgm:dir/>
          <dgm:resizeHandles val="exact"/>
        </dgm:presLayoutVars>
      </dgm:prSet>
      <dgm:spPr/>
    </dgm:pt>
    <dgm:pt modelId="{D9928E92-4D13-4992-A75A-B22EFC99CBE6}" type="pres">
      <dgm:prSet presAssocID="{88D8BD2E-B352-49B8-94F1-9629C77B275D}" presName="node" presStyleLbl="node1" presStyleIdx="0" presStyleCnt="3">
        <dgm:presLayoutVars>
          <dgm:bulletEnabled val="1"/>
        </dgm:presLayoutVars>
      </dgm:prSet>
      <dgm:spPr/>
    </dgm:pt>
    <dgm:pt modelId="{0C794575-22DD-4370-BD6B-751BA32FE9CC}" type="pres">
      <dgm:prSet presAssocID="{50A5AF5D-D8B8-42FA-8F13-94D76B2B5F5B}" presName="sibTrans" presStyleLbl="sibTrans2D1" presStyleIdx="0" presStyleCnt="3" custScaleX="130164"/>
      <dgm:spPr>
        <a:prstGeom prst="rightArrow">
          <a:avLst/>
        </a:prstGeom>
      </dgm:spPr>
    </dgm:pt>
    <dgm:pt modelId="{29C179A0-4AFE-46D3-89E4-BB0DF8D3729D}" type="pres">
      <dgm:prSet presAssocID="{50A5AF5D-D8B8-42FA-8F13-94D76B2B5F5B}" presName="connectorText" presStyleLbl="sibTrans2D1" presStyleIdx="0" presStyleCnt="3"/>
      <dgm:spPr/>
    </dgm:pt>
    <dgm:pt modelId="{09357327-2A48-47C8-976B-71BD8A30FBF6}" type="pres">
      <dgm:prSet presAssocID="{509D327E-3161-4E61-80A5-77BAEED1B0C1}" presName="node" presStyleLbl="node1" presStyleIdx="1" presStyleCnt="3">
        <dgm:presLayoutVars>
          <dgm:bulletEnabled val="1"/>
        </dgm:presLayoutVars>
      </dgm:prSet>
      <dgm:spPr/>
    </dgm:pt>
    <dgm:pt modelId="{46E8588B-ECBB-4745-9485-EDEAFDB83E75}" type="pres">
      <dgm:prSet presAssocID="{5FA37788-486B-4A1B-B31B-FEC164916F60}" presName="sibTrans" presStyleLbl="sibTrans2D1" presStyleIdx="1" presStyleCnt="3" custScaleX="99744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9EB3DF6F-5E18-4150-8E09-0886465DDCCE}" type="pres">
      <dgm:prSet presAssocID="{5FA37788-486B-4A1B-B31B-FEC164916F60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112FCE00-0CF4-479B-B426-462BAA095118}" type="pres">
      <dgm:prSet presAssocID="{E955DF35-1960-4040-9BD2-DC6D6750C31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AD9AC-FF7C-4190-A8D8-773FF87A543D}" type="pres">
      <dgm:prSet presAssocID="{859A7444-0A71-4C7B-B676-BF9B8E89E3A6}" presName="sibTrans" presStyleLbl="sibTrans2D1" presStyleIdx="2" presStyleCnt="3" custScaleX="133348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C1520EFE-F4C4-4B7D-A0A2-E82B8B6EB6AB}" type="pres">
      <dgm:prSet presAssocID="{859A7444-0A71-4C7B-B676-BF9B8E89E3A6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AAAC7F4-607B-402C-8236-15829375E3C5}" srcId="{D3E2F34F-B151-4CC9-BF3E-C28E70DA68C4}" destId="{509D327E-3161-4E61-80A5-77BAEED1B0C1}" srcOrd="1" destOrd="0" parTransId="{04757349-9149-4BDA-9D41-0688A1677958}" sibTransId="{5FA37788-486B-4A1B-B31B-FEC164916F60}"/>
    <dgm:cxn modelId="{8B54C851-BF0B-4097-8224-D479BF23735F}" type="presOf" srcId="{50A5AF5D-D8B8-42FA-8F13-94D76B2B5F5B}" destId="{29C179A0-4AFE-46D3-89E4-BB0DF8D3729D}" srcOrd="1" destOrd="0" presId="urn:microsoft.com/office/officeart/2005/8/layout/cycle7"/>
    <dgm:cxn modelId="{BAAF437F-6382-43AD-9F66-B5593848DF86}" type="presOf" srcId="{D3E2F34F-B151-4CC9-BF3E-C28E70DA68C4}" destId="{36381730-47D5-4FF7-A667-B51545163079}" srcOrd="0" destOrd="0" presId="urn:microsoft.com/office/officeart/2005/8/layout/cycle7"/>
    <dgm:cxn modelId="{561401FE-5588-4812-B0DC-EB4B450B5F8C}" type="presOf" srcId="{50A5AF5D-D8B8-42FA-8F13-94D76B2B5F5B}" destId="{0C794575-22DD-4370-BD6B-751BA32FE9CC}" srcOrd="0" destOrd="0" presId="urn:microsoft.com/office/officeart/2005/8/layout/cycle7"/>
    <dgm:cxn modelId="{F7D91C2C-C0B5-4E47-B936-F391E8FD987A}" type="presOf" srcId="{859A7444-0A71-4C7B-B676-BF9B8E89E3A6}" destId="{C1520EFE-F4C4-4B7D-A0A2-E82B8B6EB6AB}" srcOrd="1" destOrd="0" presId="urn:microsoft.com/office/officeart/2005/8/layout/cycle7"/>
    <dgm:cxn modelId="{127DDB6E-6ADB-4798-9C18-CECFD705831B}" srcId="{D3E2F34F-B151-4CC9-BF3E-C28E70DA68C4}" destId="{88D8BD2E-B352-49B8-94F1-9629C77B275D}" srcOrd="0" destOrd="0" parTransId="{74093555-D395-472F-A67E-871A8862F956}" sibTransId="{50A5AF5D-D8B8-42FA-8F13-94D76B2B5F5B}"/>
    <dgm:cxn modelId="{2F8A5E64-3B47-4B5D-987C-FC067C693158}" type="presOf" srcId="{88D8BD2E-B352-49B8-94F1-9629C77B275D}" destId="{D9928E92-4D13-4992-A75A-B22EFC99CBE6}" srcOrd="0" destOrd="0" presId="urn:microsoft.com/office/officeart/2005/8/layout/cycle7"/>
    <dgm:cxn modelId="{19574BA3-5E1F-4928-8FA0-04466E3B9D33}" srcId="{D3E2F34F-B151-4CC9-BF3E-C28E70DA68C4}" destId="{E955DF35-1960-4040-9BD2-DC6D6750C310}" srcOrd="2" destOrd="0" parTransId="{E85C3474-A75B-4FA7-BCB6-F353E4078DE3}" sibTransId="{859A7444-0A71-4C7B-B676-BF9B8E89E3A6}"/>
    <dgm:cxn modelId="{1BA516F5-6E36-47C5-A40F-CAFEBC081A22}" type="presOf" srcId="{5FA37788-486B-4A1B-B31B-FEC164916F60}" destId="{46E8588B-ECBB-4745-9485-EDEAFDB83E75}" srcOrd="0" destOrd="0" presId="urn:microsoft.com/office/officeart/2005/8/layout/cycle7"/>
    <dgm:cxn modelId="{D8811961-D071-4807-915C-E163E129CFFE}" type="presOf" srcId="{E955DF35-1960-4040-9BD2-DC6D6750C310}" destId="{112FCE00-0CF4-479B-B426-462BAA095118}" srcOrd="0" destOrd="0" presId="urn:microsoft.com/office/officeart/2005/8/layout/cycle7"/>
    <dgm:cxn modelId="{0F42A049-278D-4087-9708-FADD937E75F0}" type="presOf" srcId="{509D327E-3161-4E61-80A5-77BAEED1B0C1}" destId="{09357327-2A48-47C8-976B-71BD8A30FBF6}" srcOrd="0" destOrd="0" presId="urn:microsoft.com/office/officeart/2005/8/layout/cycle7"/>
    <dgm:cxn modelId="{31491039-42FF-41D9-9C73-F232D97A0B47}" type="presOf" srcId="{5FA37788-486B-4A1B-B31B-FEC164916F60}" destId="{9EB3DF6F-5E18-4150-8E09-0886465DDCCE}" srcOrd="1" destOrd="0" presId="urn:microsoft.com/office/officeart/2005/8/layout/cycle7"/>
    <dgm:cxn modelId="{CD251736-10DA-4462-A811-114621168B2F}" type="presOf" srcId="{859A7444-0A71-4C7B-B676-BF9B8E89E3A6}" destId="{D75AD9AC-FF7C-4190-A8D8-773FF87A543D}" srcOrd="0" destOrd="0" presId="urn:microsoft.com/office/officeart/2005/8/layout/cycle7"/>
    <dgm:cxn modelId="{CB88F2C7-A8F5-4F1A-B99D-FC2623FFE82B}" type="presParOf" srcId="{36381730-47D5-4FF7-A667-B51545163079}" destId="{D9928E92-4D13-4992-A75A-B22EFC99CBE6}" srcOrd="0" destOrd="0" presId="urn:microsoft.com/office/officeart/2005/8/layout/cycle7"/>
    <dgm:cxn modelId="{D2D94773-86EA-411A-91F8-874C78C0F554}" type="presParOf" srcId="{36381730-47D5-4FF7-A667-B51545163079}" destId="{0C794575-22DD-4370-BD6B-751BA32FE9CC}" srcOrd="1" destOrd="0" presId="urn:microsoft.com/office/officeart/2005/8/layout/cycle7"/>
    <dgm:cxn modelId="{A9FBE7F6-DF4F-45BC-81AF-13B9425CFD02}" type="presParOf" srcId="{0C794575-22DD-4370-BD6B-751BA32FE9CC}" destId="{29C179A0-4AFE-46D3-89E4-BB0DF8D3729D}" srcOrd="0" destOrd="0" presId="urn:microsoft.com/office/officeart/2005/8/layout/cycle7"/>
    <dgm:cxn modelId="{FCCA8497-8188-4732-B198-A3FE064284D7}" type="presParOf" srcId="{36381730-47D5-4FF7-A667-B51545163079}" destId="{09357327-2A48-47C8-976B-71BD8A30FBF6}" srcOrd="2" destOrd="0" presId="urn:microsoft.com/office/officeart/2005/8/layout/cycle7"/>
    <dgm:cxn modelId="{71AF1B61-66D0-4F3D-9BF5-05FD2B331C94}" type="presParOf" srcId="{36381730-47D5-4FF7-A667-B51545163079}" destId="{46E8588B-ECBB-4745-9485-EDEAFDB83E75}" srcOrd="3" destOrd="0" presId="urn:microsoft.com/office/officeart/2005/8/layout/cycle7"/>
    <dgm:cxn modelId="{C0724BD2-93FA-4AD5-81A5-537C67EBBA77}" type="presParOf" srcId="{46E8588B-ECBB-4745-9485-EDEAFDB83E75}" destId="{9EB3DF6F-5E18-4150-8E09-0886465DDCCE}" srcOrd="0" destOrd="0" presId="urn:microsoft.com/office/officeart/2005/8/layout/cycle7"/>
    <dgm:cxn modelId="{85D48AF2-3684-4F94-8410-C376B25D4419}" type="presParOf" srcId="{36381730-47D5-4FF7-A667-B51545163079}" destId="{112FCE00-0CF4-479B-B426-462BAA095118}" srcOrd="4" destOrd="0" presId="urn:microsoft.com/office/officeart/2005/8/layout/cycle7"/>
    <dgm:cxn modelId="{F4194E87-B7AC-4D0D-AAA3-4ACA558EA617}" type="presParOf" srcId="{36381730-47D5-4FF7-A667-B51545163079}" destId="{D75AD9AC-FF7C-4190-A8D8-773FF87A543D}" srcOrd="5" destOrd="0" presId="urn:microsoft.com/office/officeart/2005/8/layout/cycle7"/>
    <dgm:cxn modelId="{3A96E2F4-95CC-48D1-BE7F-6F846E000064}" type="presParOf" srcId="{D75AD9AC-FF7C-4190-A8D8-773FF87A543D}" destId="{C1520EFE-F4C4-4B7D-A0A2-E82B8B6EB6A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28E92-4D13-4992-A75A-B22EFC99CBE6}">
      <dsp:nvSpPr>
        <dsp:cNvPr id="0" name=""/>
        <dsp:cNvSpPr/>
      </dsp:nvSpPr>
      <dsp:spPr>
        <a:xfrm>
          <a:off x="3984873" y="1583"/>
          <a:ext cx="2393453" cy="1196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Gas</a:t>
          </a:r>
          <a:endParaRPr lang="en-US" sz="5600" kern="1200" dirty="0"/>
        </a:p>
      </dsp:txBody>
      <dsp:txXfrm>
        <a:off x="4019924" y="36634"/>
        <a:ext cx="2323351" cy="1126624"/>
      </dsp:txXfrm>
    </dsp:sp>
    <dsp:sp modelId="{0C794575-22DD-4370-BD6B-751BA32FE9CC}">
      <dsp:nvSpPr>
        <dsp:cNvPr id="0" name=""/>
        <dsp:cNvSpPr/>
      </dsp:nvSpPr>
      <dsp:spPr>
        <a:xfrm rot="3600000">
          <a:off x="5357563" y="2102698"/>
          <a:ext cx="1625126" cy="418854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condensation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483219" y="2186469"/>
        <a:ext cx="1373814" cy="251312"/>
      </dsp:txXfrm>
    </dsp:sp>
    <dsp:sp modelId="{09357327-2A48-47C8-976B-71BD8A30FBF6}">
      <dsp:nvSpPr>
        <dsp:cNvPr id="0" name=""/>
        <dsp:cNvSpPr/>
      </dsp:nvSpPr>
      <dsp:spPr>
        <a:xfrm>
          <a:off x="5961926" y="3425940"/>
          <a:ext cx="2393453" cy="1196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Liquid</a:t>
          </a:r>
          <a:endParaRPr lang="en-US" sz="5600" kern="1200" dirty="0"/>
        </a:p>
      </dsp:txBody>
      <dsp:txXfrm>
        <a:off x="5996977" y="3460991"/>
        <a:ext cx="2323351" cy="1126624"/>
      </dsp:txXfrm>
    </dsp:sp>
    <dsp:sp modelId="{46E8588B-ECBB-4745-9485-EDEAFDB83E75}">
      <dsp:nvSpPr>
        <dsp:cNvPr id="0" name=""/>
        <dsp:cNvSpPr/>
      </dsp:nvSpPr>
      <dsp:spPr>
        <a:xfrm rot="10800000">
          <a:off x="4558937" y="3814876"/>
          <a:ext cx="1245325" cy="418854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Freezing</a:t>
          </a:r>
          <a:endParaRPr lang="en-US" sz="2000" kern="1200" dirty="0">
            <a:solidFill>
              <a:schemeClr val="tx1"/>
            </a:solidFill>
          </a:endParaRPr>
        </a:p>
      </dsp:txBody>
      <dsp:txXfrm rot="10800000">
        <a:off x="4684593" y="3898647"/>
        <a:ext cx="994013" cy="251312"/>
      </dsp:txXfrm>
    </dsp:sp>
    <dsp:sp modelId="{112FCE00-0CF4-479B-B426-462BAA095118}">
      <dsp:nvSpPr>
        <dsp:cNvPr id="0" name=""/>
        <dsp:cNvSpPr/>
      </dsp:nvSpPr>
      <dsp:spPr>
        <a:xfrm>
          <a:off x="2007819" y="3425940"/>
          <a:ext cx="2393453" cy="1196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Solid</a:t>
          </a:r>
          <a:endParaRPr lang="en-US" sz="5600" kern="1200" dirty="0"/>
        </a:p>
      </dsp:txBody>
      <dsp:txXfrm>
        <a:off x="2042870" y="3460991"/>
        <a:ext cx="2323351" cy="1126624"/>
      </dsp:txXfrm>
    </dsp:sp>
    <dsp:sp modelId="{D75AD9AC-FF7C-4190-A8D8-773FF87A543D}">
      <dsp:nvSpPr>
        <dsp:cNvPr id="0" name=""/>
        <dsp:cNvSpPr/>
      </dsp:nvSpPr>
      <dsp:spPr>
        <a:xfrm rot="18000000">
          <a:off x="3360633" y="2102698"/>
          <a:ext cx="1664879" cy="418854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Sublimation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86289" y="2186469"/>
        <a:ext cx="1413567" cy="251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Wb4KlM2v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Unit 4: Ecology</a:t>
            </a:r>
          </a:p>
          <a:p>
            <a:r>
              <a:rPr lang="en-US" sz="2800" dirty="0" smtClean="0"/>
              <a:t>Lesson 1: Water Cycle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691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By the end of the lesson you should be able to:</a:t>
            </a:r>
          </a:p>
          <a:p>
            <a:r>
              <a:rPr lang="en-US" sz="2800" dirty="0" smtClean="0"/>
              <a:t>Describe what the water cycle is </a:t>
            </a:r>
          </a:p>
          <a:p>
            <a:r>
              <a:rPr lang="en-US" sz="2800" dirty="0" smtClean="0"/>
              <a:t>Draw the water cycle</a:t>
            </a:r>
          </a:p>
          <a:p>
            <a:r>
              <a:rPr lang="en-US" sz="2800" dirty="0" smtClean="0"/>
              <a:t>Explain how the water cycle relates to your planet proble</a:t>
            </a:r>
            <a:r>
              <a:rPr lang="en-US" sz="2800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82763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966650"/>
          </a:xfrm>
        </p:spPr>
        <p:txBody>
          <a:bodyPr/>
          <a:lstStyle/>
          <a:p>
            <a:r>
              <a:rPr lang="en-US" dirty="0" smtClean="0"/>
              <a:t>Water Facts!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2069" y="757646"/>
            <a:ext cx="11874137" cy="610035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30% of fresh water is in the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1.7% of the world’s water is frozen and therefore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unusable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Approximately 400 billion gallons of water are used in the United States per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Nearly one-half of the water used by Americans is used for thermoelectric power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In one year, the average American residence uses over 100,000 gallons (indoors and outside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About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6,800 gallons of water is required to grow a day’s food for a family of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To create one pint of beer it takes 20 gallons of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780 million people lack access to an improved water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In just one day, 200 million work hours are consumed by women collecting water for their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families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1/3 what the world spends on bottled water in one year could pay for projects providing water to everyone in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Unsafe water kills 200 children every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hour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476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188719"/>
          </a:xfrm>
        </p:spPr>
        <p:txBody>
          <a:bodyPr/>
          <a:lstStyle/>
          <a:p>
            <a:r>
              <a:rPr lang="en-US" dirty="0" smtClean="0"/>
              <a:t>Water States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04209161"/>
              </p:ext>
            </p:extLst>
          </p:nvPr>
        </p:nvGraphicFramePr>
        <p:xfrm>
          <a:off x="914400" y="1802674"/>
          <a:ext cx="10363200" cy="4624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5499463" y="5199016"/>
            <a:ext cx="1341120" cy="47631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Melting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 rot="18164519">
            <a:off x="3775166" y="3722913"/>
            <a:ext cx="1541417" cy="444138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Deposition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 rot="3601748">
            <a:off x="6701246" y="3762103"/>
            <a:ext cx="1737360" cy="470263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Evaporation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156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69817"/>
            <a:ext cx="10364451" cy="2044877"/>
          </a:xfrm>
        </p:spPr>
        <p:txBody>
          <a:bodyPr/>
          <a:lstStyle/>
          <a:p>
            <a:r>
              <a:rPr lang="en-US" sz="4000" dirty="0" smtClean="0"/>
              <a:t>Water</a:t>
            </a:r>
            <a:r>
              <a:rPr lang="en-US" dirty="0" smtClean="0"/>
              <a:t>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81052"/>
            <a:ext cx="10363826" cy="391014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AKA: the Hydrologic cycle</a:t>
            </a:r>
          </a:p>
          <a:p>
            <a:r>
              <a:rPr lang="en-US" sz="2800" dirty="0" smtClean="0"/>
              <a:t>We know that Water changes states between solid, liquid and gas</a:t>
            </a:r>
          </a:p>
          <a:p>
            <a:r>
              <a:rPr lang="en-US" sz="2800" dirty="0" smtClean="0"/>
              <a:t>How does water change state on earth?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7169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846595" y="-8010"/>
            <a:ext cx="10650583" cy="6866010"/>
            <a:chOff x="846595" y="-8010"/>
            <a:chExt cx="10650583" cy="6866010"/>
          </a:xfrm>
        </p:grpSpPr>
        <p:pic>
          <p:nvPicPr>
            <p:cNvPr id="1026" name="Picture 2" descr="Image result for water cycle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6" r="13055"/>
            <a:stretch/>
          </p:blipFill>
          <p:spPr bwMode="auto">
            <a:xfrm>
              <a:off x="846595" y="-8010"/>
              <a:ext cx="10650583" cy="6866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867989" y="3902569"/>
              <a:ext cx="1515292" cy="2540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 Evaporation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303624" y="4327775"/>
              <a:ext cx="1515292" cy="2540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 Evaporation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88777" y="3775563"/>
              <a:ext cx="1650274" cy="2608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2. Transpiration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095686" y="2940898"/>
              <a:ext cx="1650274" cy="2608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3. Sublimation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46595" y="2743541"/>
              <a:ext cx="1650274" cy="2608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4. Condensation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13747" y="1056603"/>
              <a:ext cx="1742961" cy="3600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5. Transportation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695132" y="1830126"/>
              <a:ext cx="1650274" cy="2608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6. Precipitation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20823" y="1731627"/>
              <a:ext cx="1650274" cy="2608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4. Condensation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540376" y="487389"/>
              <a:ext cx="1742961" cy="3600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5. Transportation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86366" y="2940898"/>
              <a:ext cx="1650274" cy="2608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6. Precipitation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557952" y="2435720"/>
              <a:ext cx="1650274" cy="2608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7. Deposition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061270" y="6412039"/>
              <a:ext cx="1650274" cy="2608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8. Percolation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396550" y="5840759"/>
              <a:ext cx="1650274" cy="2608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8. Infiltration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70549" y="4490692"/>
              <a:ext cx="1650274" cy="2608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9. Surface Flow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846904" y="4823518"/>
              <a:ext cx="1650274" cy="2608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9. Surface Flow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515979" y="2919465"/>
              <a:ext cx="1650274" cy="5068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9. Snowmelt Runoff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36640" y="6104144"/>
              <a:ext cx="1823818" cy="2608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10. Plant Uptake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521611" y="6567416"/>
              <a:ext cx="2399211" cy="290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9. Groundwater Flow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35462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1596177"/>
          </a:xfrm>
        </p:spPr>
        <p:txBody>
          <a:bodyPr/>
          <a:lstStyle/>
          <a:p>
            <a:r>
              <a:rPr lang="en-US" dirty="0" smtClean="0"/>
              <a:t>The water </a:t>
            </a:r>
            <a:r>
              <a:rPr lang="en-US" dirty="0" err="1" smtClean="0"/>
              <a:t>vapour</a:t>
            </a:r>
            <a:r>
              <a:rPr lang="en-US" dirty="0" smtClean="0"/>
              <a:t> song!</a:t>
            </a:r>
            <a:endParaRPr lang="en-US" dirty="0"/>
          </a:p>
        </p:txBody>
      </p:sp>
      <p:pic>
        <p:nvPicPr>
          <p:cNvPr id="4" name="TWb4KlM2vts"/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45920" y="1091792"/>
            <a:ext cx="92456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567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73</TotalTime>
  <Words>301</Words>
  <Application>Microsoft Office PowerPoint</Application>
  <PresentationFormat>Widescreen</PresentationFormat>
  <Paragraphs>54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Droplet</vt:lpstr>
      <vt:lpstr>Science 9</vt:lpstr>
      <vt:lpstr>Objectives</vt:lpstr>
      <vt:lpstr>Water Facts!</vt:lpstr>
      <vt:lpstr>Water States</vt:lpstr>
      <vt:lpstr>Water cycle</vt:lpstr>
      <vt:lpstr>Water Cycle</vt:lpstr>
      <vt:lpstr>The water vapour song!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9</dc:title>
  <dc:creator>Amy Nickel</dc:creator>
  <cp:lastModifiedBy>Amy Nickel</cp:lastModifiedBy>
  <cp:revision>8</cp:revision>
  <dcterms:created xsi:type="dcterms:W3CDTF">2019-01-06T03:48:42Z</dcterms:created>
  <dcterms:modified xsi:type="dcterms:W3CDTF">2019-01-06T05:02:19Z</dcterms:modified>
</cp:coreProperties>
</file>